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5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26"/>
    <p:restoredTop sz="94896"/>
  </p:normalViewPr>
  <p:slideViewPr>
    <p:cSldViewPr snapToGrid="0" snapToObjects="1">
      <p:cViewPr varScale="1">
        <p:scale>
          <a:sx n="79" d="100"/>
          <a:sy n="79" d="100"/>
        </p:scale>
        <p:origin x="902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DF3CE8-4BEF-5F44-A543-79B9CDB7DEE1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BF86D4-7E9E-6A42-A19F-DD59673630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207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BF86D4-7E9E-6A42-A19F-DD596736300D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699503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88825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6675" y="2404534"/>
            <a:ext cx="7764913" cy="1646302"/>
          </a:xfrm>
        </p:spPr>
        <p:txBody>
          <a:bodyPr anchor="b">
            <a:noAutofit/>
          </a:bodyPr>
          <a:lstStyle>
            <a:lvl1pPr algn="r">
              <a:defRPr sz="5398">
                <a:solidFill>
                  <a:schemeClr val="accent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6675" y="4050834"/>
            <a:ext cx="7764913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4422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59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691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9" y="2700868"/>
            <a:ext cx="8594429" cy="1826581"/>
          </a:xfrm>
        </p:spPr>
        <p:txBody>
          <a:bodyPr anchor="b"/>
          <a:lstStyle>
            <a:lvl1pPr algn="l">
              <a:defRPr sz="3999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860400"/>
          </a:xfrm>
        </p:spPr>
        <p:txBody>
          <a:bodyPr anchor="t"/>
          <a:lstStyle>
            <a:lvl1pPr marL="0" indent="0" algn="l">
              <a:buNone/>
              <a:defRPr sz="19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282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158" y="2160589"/>
            <a:ext cx="4182945" cy="388077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8645" y="2160590"/>
            <a:ext cx="4182944" cy="388077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833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570" y="2160983"/>
            <a:ext cx="4184533" cy="576262"/>
          </a:xfrm>
        </p:spPr>
        <p:txBody>
          <a:bodyPr anchor="b">
            <a:noAutofit/>
          </a:bodyPr>
          <a:lstStyle>
            <a:lvl1pPr marL="0" indent="0">
              <a:buNone/>
              <a:defRPr sz="2399" b="0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570" y="2737246"/>
            <a:ext cx="4184533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7058" y="2160983"/>
            <a:ext cx="4184528" cy="576262"/>
          </a:xfrm>
        </p:spPr>
        <p:txBody>
          <a:bodyPr anchor="b">
            <a:noAutofit/>
          </a:bodyPr>
          <a:lstStyle>
            <a:lvl1pPr marL="0" indent="0">
              <a:buNone/>
              <a:defRPr sz="2399" b="0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7059" y="2737246"/>
            <a:ext cx="4184527" cy="330411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574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8" y="609600"/>
            <a:ext cx="8594429" cy="13208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2804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763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8" y="1498604"/>
            <a:ext cx="3853524" cy="1278466"/>
          </a:xfrm>
        </p:spPr>
        <p:txBody>
          <a:bodyPr anchor="b">
            <a:normAutofit/>
          </a:bodyPr>
          <a:lstStyle>
            <a:lvl1pPr>
              <a:defRPr sz="1999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9222" y="514925"/>
            <a:ext cx="4512366" cy="5526437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158" y="2777069"/>
            <a:ext cx="3853524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6926" indent="0">
              <a:buNone/>
              <a:defRPr sz="1400"/>
            </a:lvl2pPr>
            <a:lvl3pPr marL="913852" indent="0">
              <a:buNone/>
              <a:defRPr sz="1200"/>
            </a:lvl3pPr>
            <a:lvl4pPr marL="1370778" indent="0">
              <a:buNone/>
              <a:defRPr sz="1000"/>
            </a:lvl4pPr>
            <a:lvl5pPr marL="1827703" indent="0">
              <a:buNone/>
              <a:defRPr sz="1000"/>
            </a:lvl5pPr>
            <a:lvl6pPr marL="2284628" indent="0">
              <a:buNone/>
              <a:defRPr sz="1000"/>
            </a:lvl6pPr>
            <a:lvl7pPr marL="2741554" indent="0">
              <a:buNone/>
              <a:defRPr sz="1000"/>
            </a:lvl7pPr>
            <a:lvl8pPr marL="3198480" indent="0">
              <a:buNone/>
              <a:defRPr sz="1000"/>
            </a:lvl8pPr>
            <a:lvl9pPr marL="3655406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6683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8" y="4800600"/>
            <a:ext cx="8594428" cy="566738"/>
          </a:xfrm>
        </p:spPr>
        <p:txBody>
          <a:bodyPr anchor="b">
            <a:normAutofit/>
          </a:bodyPr>
          <a:lstStyle>
            <a:lvl1pPr algn="l">
              <a:defRPr sz="2399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158" y="609600"/>
            <a:ext cx="8594429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063" indent="0">
              <a:buNone/>
              <a:defRPr sz="1600"/>
            </a:lvl2pPr>
            <a:lvl3pPr marL="914126" indent="0">
              <a:buNone/>
              <a:defRPr sz="1600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158" y="5367338"/>
            <a:ext cx="8594428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338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9" y="609600"/>
            <a:ext cx="8594429" cy="3403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470400"/>
            <a:ext cx="8594429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8658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092" y="609600"/>
            <a:ext cx="8092026" cy="3022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5783" y="3632200"/>
            <a:ext cx="7222643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470400"/>
            <a:ext cx="8594429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729" y="790378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0695" y="2886556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1799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80276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9" y="1931988"/>
            <a:ext cx="8594429" cy="2595460"/>
          </a:xfrm>
        </p:spPr>
        <p:txBody>
          <a:bodyPr anchor="b">
            <a:normAutofit/>
          </a:bodyPr>
          <a:lstStyle>
            <a:lvl1pPr algn="l">
              <a:defRPr sz="4399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3832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092" y="609600"/>
            <a:ext cx="8092026" cy="3022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156" y="4013200"/>
            <a:ext cx="8594430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729" y="790378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0695" y="2886556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668887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621" y="609600"/>
            <a:ext cx="8585966" cy="3022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156" y="4013200"/>
            <a:ext cx="8594430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99">
                <a:solidFill>
                  <a:schemeClr val="accent1"/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6131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499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5599" y="609600"/>
            <a:ext cx="1304403" cy="5251451"/>
          </a:xfrm>
        </p:spPr>
        <p:txBody>
          <a:bodyPr vert="eaVert" anchor="ctr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159" y="609600"/>
            <a:ext cx="7058311" cy="5251450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030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88825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158" y="609600"/>
            <a:ext cx="8594429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8" y="2160590"/>
            <a:ext cx="8594429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3257" y="6041363"/>
            <a:ext cx="9117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158" y="6041363"/>
            <a:ext cx="6295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8426" y="6041363"/>
            <a:ext cx="68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07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</p:sldLayoutIdLst>
  <p:txStyles>
    <p:titleStyle>
      <a:lvl1pPr algn="l" defTabSz="457063" rtl="0" eaLnBrk="1" latinLnBrk="0" hangingPunct="1">
        <a:spcBef>
          <a:spcPct val="0"/>
        </a:spcBef>
        <a:buNone/>
        <a:defRPr sz="3599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797" indent="-342797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727" indent="-285664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2657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599720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6783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3846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0908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7971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5034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emf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0" Type="http://schemas.openxmlformats.org/officeDocument/2006/relationships/image" Target="../media/image3.pn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23240" y="3049474"/>
            <a:ext cx="8742344" cy="22990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ct val="0"/>
              </a:spcBef>
              <a:spcAft>
                <a:spcPts val="600"/>
              </a:spcAft>
              <a:defRPr sz="2800" b="1">
                <a:solidFill>
                  <a:srgbClr val="2E7D50"/>
                </a:solidFill>
              </a:defRPr>
            </a:pP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UNIVERSITY OF EXTREMADURA</a:t>
            </a:r>
          </a:p>
          <a:p>
            <a:pPr algn="ctr">
              <a:spcBef>
                <a:spcPct val="0"/>
              </a:spcBef>
              <a:spcAft>
                <a:spcPts val="600"/>
              </a:spcAft>
              <a:defRPr sz="2800" b="1">
                <a:solidFill>
                  <a:srgbClr val="2E7D50"/>
                </a:solidFill>
              </a:defRPr>
            </a:pP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Practical Information for Participants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61024" y="1173566"/>
            <a:ext cx="6894423" cy="5175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 sz="2400">
                <a:solidFill>
                  <a:srgbClr val="1E3250"/>
                </a:solidFill>
              </a:defRPr>
            </a:pPr>
            <a:r>
              <a:rPr lang="en-US" sz="2400" dirty="0">
                <a:solidFill>
                  <a:srgbClr val="FFFFFF"/>
                </a:solidFill>
              </a:rPr>
              <a:t>EU GREEN ACADEMIC RETREAT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Joint Futures: Innovating International Programs through Virtualization, AI and Languages</a:t>
            </a:r>
          </a:p>
          <a:p>
            <a:pPr algn="ctr">
              <a:spcBef>
                <a:spcPts val="1000"/>
              </a:spcBef>
              <a:buClr>
                <a:schemeClr val="accent1"/>
              </a:buClr>
              <a:buSzPct val="80000"/>
              <a:defRPr sz="2400">
                <a:solidFill>
                  <a:srgbClr val="1E3250"/>
                </a:solidFill>
              </a:defRPr>
            </a:pPr>
            <a:br>
              <a:rPr lang="en-US" sz="2400" dirty="0">
                <a:solidFill>
                  <a:srgbClr val="FFFFFF"/>
                </a:solidFill>
              </a:rPr>
            </a:br>
            <a:endParaRPr lang="en-US" sz="2400" dirty="0">
              <a:solidFill>
                <a:srgbClr val="FFFFFF"/>
              </a:solidFill>
            </a:endParaRPr>
          </a:p>
          <a:p>
            <a:pPr algn="ctr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 sz="2400">
                <a:solidFill>
                  <a:srgbClr val="1E3250"/>
                </a:solidFill>
              </a:defRPr>
            </a:pPr>
            <a:endParaRPr lang="en-US" sz="2400" dirty="0">
              <a:solidFill>
                <a:srgbClr val="FFFFFF"/>
              </a:solidFill>
            </a:endParaRPr>
          </a:p>
          <a:p>
            <a:pPr algn="ctr"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 sz="2400">
                <a:solidFill>
                  <a:srgbClr val="1E3250"/>
                </a:solidFill>
              </a:defRPr>
            </a:pPr>
            <a:endParaRPr lang="en-US" sz="2400" dirty="0">
              <a:solidFill>
                <a:srgbClr val="FFFFFF"/>
              </a:solidFill>
            </a:endParaRPr>
          </a:p>
          <a:p>
            <a:pPr algn="ctr">
              <a:spcBef>
                <a:spcPts val="1000"/>
              </a:spcBef>
              <a:buClr>
                <a:schemeClr val="accent1"/>
              </a:buClr>
              <a:buSzPct val="80000"/>
              <a:defRPr sz="2400">
                <a:solidFill>
                  <a:srgbClr val="1E3250"/>
                </a:solidFill>
              </a:defRPr>
            </a:pPr>
            <a:r>
              <a:rPr lang="en-US" sz="2400" dirty="0">
                <a:solidFill>
                  <a:srgbClr val="FFFFFF"/>
                </a:solidFill>
              </a:rPr>
              <a:t>15–16 October 2026</a:t>
            </a:r>
            <a:br>
              <a:rPr lang="en-US" sz="2400" dirty="0">
                <a:solidFill>
                  <a:srgbClr val="FFFFFF"/>
                </a:solidFill>
              </a:rPr>
            </a:br>
            <a:r>
              <a:rPr lang="en-US" sz="2400" dirty="0">
                <a:solidFill>
                  <a:srgbClr val="FFFFFF"/>
                </a:solidFill>
              </a:rPr>
              <a:t>Badajoz, Spain</a:t>
            </a:r>
          </a:p>
        </p:txBody>
      </p:sp>
      <p:pic>
        <p:nvPicPr>
          <p:cNvPr id="5" name="Imagen 4" descr="Dibujo con letras blancas&#10;&#10;El contenido generado por IA puede ser incorrecto.">
            <a:extLst>
              <a:ext uri="{FF2B5EF4-FFF2-40B4-BE49-F238E27FC236}">
                <a16:creationId xmlns:a16="http://schemas.microsoft.com/office/drawing/2014/main" id="{4ADD2DB9-C474-3CB5-38E5-8652E07F58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9586" y="108149"/>
            <a:ext cx="4117297" cy="1283313"/>
          </a:xfrm>
          <a:prstGeom prst="rect">
            <a:avLst/>
          </a:prstGeom>
        </p:spPr>
      </p:pic>
      <p:pic>
        <p:nvPicPr>
          <p:cNvPr id="7" name="Imagen 6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99B8252E-3F04-A5E2-793B-2E33E90F29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85120" y="6315620"/>
            <a:ext cx="1593669" cy="354865"/>
          </a:xfrm>
          <a:prstGeom prst="rect">
            <a:avLst/>
          </a:prstGeom>
        </p:spPr>
      </p:pic>
      <p:pic>
        <p:nvPicPr>
          <p:cNvPr id="15" name="Imagen 14" descr="Logotipo&#10;&#10;El contenido generado por IA puede ser incorrecto.">
            <a:extLst>
              <a:ext uri="{FF2B5EF4-FFF2-40B4-BE49-F238E27FC236}">
                <a16:creationId xmlns:a16="http://schemas.microsoft.com/office/drawing/2014/main" id="{2451DD19-2C2B-B4A9-C6D1-0707696774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687" y="6185406"/>
            <a:ext cx="603535" cy="603535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8740C070-4A3F-2766-870A-99A1C61655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797804" y="6140458"/>
            <a:ext cx="684183" cy="693430"/>
          </a:xfrm>
          <a:prstGeom prst="rect">
            <a:avLst/>
          </a:prstGeom>
        </p:spPr>
      </p:pic>
      <p:pic>
        <p:nvPicPr>
          <p:cNvPr id="10" name="Imagen 9" descr="Imagen que contiene Forma&#10;&#10;El contenido generado por IA puede ser incorrecto.">
            <a:extLst>
              <a:ext uri="{FF2B5EF4-FFF2-40B4-BE49-F238E27FC236}">
                <a16:creationId xmlns:a16="http://schemas.microsoft.com/office/drawing/2014/main" id="{1781D18B-1D53-452B-E1EF-AB841368CF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06438" y="6263945"/>
            <a:ext cx="832033" cy="446457"/>
          </a:xfrm>
          <a:prstGeom prst="rect">
            <a:avLst/>
          </a:prstGeom>
        </p:spPr>
      </p:pic>
      <p:pic>
        <p:nvPicPr>
          <p:cNvPr id="11" name="Imagen 10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213B73F5-0536-0F17-C1D5-420AB5A8B45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86953" y="6208134"/>
            <a:ext cx="632820" cy="55807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5A1E5D0-A10F-CCD5-3C33-97016CF8279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64523" y="5991675"/>
            <a:ext cx="990997" cy="990997"/>
          </a:xfrm>
          <a:prstGeom prst="rect">
            <a:avLst/>
          </a:prstGeom>
        </p:spPr>
      </p:pic>
      <p:pic>
        <p:nvPicPr>
          <p:cNvPr id="13" name="Imagen 12" descr="Texto&#10;&#10;El contenido generado por IA puede ser incorrecto.">
            <a:extLst>
              <a:ext uri="{FF2B5EF4-FFF2-40B4-BE49-F238E27FC236}">
                <a16:creationId xmlns:a16="http://schemas.microsoft.com/office/drawing/2014/main" id="{52CF6D34-1A12-1C2C-F3D5-1EA4824FC33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53100" y="6311216"/>
            <a:ext cx="1181430" cy="351915"/>
          </a:xfrm>
          <a:prstGeom prst="rect">
            <a:avLst/>
          </a:prstGeom>
        </p:spPr>
      </p:pic>
      <p:pic>
        <p:nvPicPr>
          <p:cNvPr id="14" name="Imagen 13" descr="Texto&#10;&#10;El contenido generado por IA puede ser incorrecto.">
            <a:extLst>
              <a:ext uri="{FF2B5EF4-FFF2-40B4-BE49-F238E27FC236}">
                <a16:creationId xmlns:a16="http://schemas.microsoft.com/office/drawing/2014/main" id="{19E01766-7C7A-F517-9037-6EFF1308429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0203" y="6333935"/>
            <a:ext cx="975454" cy="306477"/>
          </a:xfrm>
          <a:prstGeom prst="rect">
            <a:avLst/>
          </a:prstGeom>
        </p:spPr>
      </p:pic>
      <p:pic>
        <p:nvPicPr>
          <p:cNvPr id="16" name="Imagen 15" descr="Logotipo&#10;&#10;El contenido generado por IA puede ser incorrecto.">
            <a:extLst>
              <a:ext uri="{FF2B5EF4-FFF2-40B4-BE49-F238E27FC236}">
                <a16:creationId xmlns:a16="http://schemas.microsoft.com/office/drawing/2014/main" id="{191618B2-B7DC-A527-1CB8-85266202909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28990" y="6201397"/>
            <a:ext cx="631154" cy="571553"/>
          </a:xfrm>
          <a:prstGeom prst="rect">
            <a:avLst/>
          </a:prstGeom>
        </p:spPr>
      </p:pic>
      <p:pic>
        <p:nvPicPr>
          <p:cNvPr id="17" name="Imagen 16" descr="Texto&#10;&#10;El contenido generado por IA puede ser incorrecto.">
            <a:extLst>
              <a:ext uri="{FF2B5EF4-FFF2-40B4-BE49-F238E27FC236}">
                <a16:creationId xmlns:a16="http://schemas.microsoft.com/office/drawing/2014/main" id="{9F6B46CA-92D7-7767-B365-D8BD2B3D6CA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581419" y="6349190"/>
            <a:ext cx="1266197" cy="275966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77156" y="609600"/>
            <a:ext cx="4417357" cy="5175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  <a:defRPr sz="2800" b="1">
                <a:solidFill>
                  <a:srgbClr val="2E7D50"/>
                </a:solidFill>
              </a:defRPr>
            </a:pPr>
            <a:r>
              <a:rPr lang="en-US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Recommended Hotels and Aparthotel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765675" y="1072776"/>
            <a:ext cx="5509861" cy="5175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 sz="1800">
                <a:solidFill>
                  <a:srgbClr val="1E3250"/>
                </a:solidFill>
              </a:defRPr>
            </a:pPr>
            <a:r>
              <a:rPr lang="en-US" sz="2000" dirty="0">
                <a:solidFill>
                  <a:srgbClr val="FFFFFF"/>
                </a:solidFill>
              </a:rPr>
              <a:t>AC Hotel Badajoz</a:t>
            </a:r>
            <a:br>
              <a:rPr lang="en-US" sz="2000" dirty="0">
                <a:solidFill>
                  <a:srgbClr val="FFFFFF"/>
                </a:solidFill>
              </a:rPr>
            </a:br>
            <a:r>
              <a:rPr lang="en-US" sz="2000" dirty="0">
                <a:solidFill>
                  <a:srgbClr val="FFFFFF"/>
                </a:solidFill>
              </a:rPr>
              <a:t>• Avenida de Elvas</a:t>
            </a:r>
            <a:br>
              <a:rPr lang="en-US" sz="2000" dirty="0">
                <a:solidFill>
                  <a:srgbClr val="FFFFFF"/>
                </a:solidFill>
              </a:rPr>
            </a:br>
            <a:r>
              <a:rPr lang="en-US" sz="2000" dirty="0">
                <a:solidFill>
                  <a:srgbClr val="FFFFFF"/>
                </a:solidFill>
              </a:rPr>
              <a:t>• </a:t>
            </a:r>
            <a:r>
              <a:rPr lang="en-US" sz="2000" dirty="0" err="1">
                <a:solidFill>
                  <a:srgbClr val="FFFFFF"/>
                </a:solidFill>
              </a:rPr>
              <a:t>UEx</a:t>
            </a:r>
            <a:r>
              <a:rPr lang="en-US" sz="2000" dirty="0">
                <a:solidFill>
                  <a:srgbClr val="FFFFFF"/>
                </a:solidFill>
              </a:rPr>
              <a:t>: 2.5 km (6 min by car / 25 min walking)</a:t>
            </a:r>
            <a:br>
              <a:rPr lang="en-US" sz="2000" dirty="0">
                <a:solidFill>
                  <a:srgbClr val="FFFFFF"/>
                </a:solidFill>
              </a:rPr>
            </a:br>
            <a:r>
              <a:rPr lang="en-US" sz="2000" dirty="0">
                <a:solidFill>
                  <a:srgbClr val="FFFFFF"/>
                </a:solidFill>
              </a:rPr>
              <a:t>• City </a:t>
            </a:r>
            <a:r>
              <a:rPr lang="en-US" sz="2000" dirty="0" err="1">
                <a:solidFill>
                  <a:srgbClr val="FFFFFF"/>
                </a:solidFill>
              </a:rPr>
              <a:t>centre</a:t>
            </a:r>
            <a:r>
              <a:rPr lang="en-US" sz="2000" dirty="0">
                <a:solidFill>
                  <a:srgbClr val="FFFFFF"/>
                </a:solidFill>
              </a:rPr>
              <a:t>: 2.5 km (30 min walking)</a:t>
            </a:r>
            <a:br>
              <a:rPr lang="en-US" sz="2000" dirty="0">
                <a:solidFill>
                  <a:srgbClr val="FFFFFF"/>
                </a:solidFill>
              </a:rPr>
            </a:br>
            <a:r>
              <a:rPr lang="en-US" sz="2000" dirty="0">
                <a:solidFill>
                  <a:srgbClr val="FFFFFF"/>
                </a:solidFill>
              </a:rPr>
              <a:t>• €88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 sz="1800">
                <a:solidFill>
                  <a:srgbClr val="1E3250"/>
                </a:solidFill>
              </a:defRPr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Hotel TURIA</a:t>
            </a:r>
            <a:b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 Avenida Augusto Vázquez, 2</a:t>
            </a:r>
            <a:b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UEx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3 km</a:t>
            </a:r>
            <a:b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 City </a:t>
            </a:r>
            <a:r>
              <a:rPr lang="en-US" sz="20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centre</a:t>
            </a: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1.2 km (15 min walking)</a:t>
            </a:r>
            <a:b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 €90</a:t>
            </a:r>
            <a:endParaRPr lang="en-US" sz="2000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 sz="1800">
                <a:solidFill>
                  <a:srgbClr val="1E3250"/>
                </a:solidFill>
              </a:defRPr>
            </a:pPr>
            <a:r>
              <a:rPr lang="en-US" sz="2000" dirty="0">
                <a:solidFill>
                  <a:srgbClr val="FFFFFF"/>
                </a:solidFill>
              </a:rPr>
              <a:t>Hotel Río Badajoz</a:t>
            </a:r>
            <a:br>
              <a:rPr lang="en-US" sz="2000" dirty="0">
                <a:solidFill>
                  <a:srgbClr val="FFFFFF"/>
                </a:solidFill>
              </a:rPr>
            </a:br>
            <a:r>
              <a:rPr lang="en-US" sz="2000" dirty="0">
                <a:solidFill>
                  <a:srgbClr val="FFFFFF"/>
                </a:solidFill>
              </a:rPr>
              <a:t>• Near historic </a:t>
            </a:r>
            <a:r>
              <a:rPr lang="en-US" sz="2000" dirty="0" err="1">
                <a:solidFill>
                  <a:srgbClr val="FFFFFF"/>
                </a:solidFill>
              </a:rPr>
              <a:t>centre</a:t>
            </a:r>
            <a:br>
              <a:rPr lang="en-US" sz="2000" dirty="0">
                <a:solidFill>
                  <a:srgbClr val="FFFFFF"/>
                </a:solidFill>
              </a:rPr>
            </a:br>
            <a:r>
              <a:rPr lang="en-US" sz="2000" dirty="0">
                <a:solidFill>
                  <a:srgbClr val="FFFFFF"/>
                </a:solidFill>
              </a:rPr>
              <a:t>• </a:t>
            </a:r>
            <a:r>
              <a:rPr lang="en-US" sz="2000" dirty="0" err="1">
                <a:solidFill>
                  <a:srgbClr val="FFFFFF"/>
                </a:solidFill>
              </a:rPr>
              <a:t>UEx</a:t>
            </a:r>
            <a:r>
              <a:rPr lang="en-US" sz="2000" dirty="0">
                <a:solidFill>
                  <a:srgbClr val="FFFFFF"/>
                </a:solidFill>
              </a:rPr>
              <a:t>: 3 km</a:t>
            </a:r>
            <a:br>
              <a:rPr lang="en-US" sz="2000" dirty="0">
                <a:solidFill>
                  <a:srgbClr val="FFFFFF"/>
                </a:solidFill>
              </a:rPr>
            </a:br>
            <a:r>
              <a:rPr lang="en-US" sz="2000" dirty="0">
                <a:solidFill>
                  <a:srgbClr val="FFFFFF"/>
                </a:solidFill>
              </a:rPr>
              <a:t>• City </a:t>
            </a:r>
            <a:r>
              <a:rPr lang="en-US" sz="2000" dirty="0" err="1">
                <a:solidFill>
                  <a:srgbClr val="FFFFFF"/>
                </a:solidFill>
              </a:rPr>
              <a:t>centre</a:t>
            </a:r>
            <a:r>
              <a:rPr lang="en-US" sz="2000" dirty="0">
                <a:solidFill>
                  <a:srgbClr val="FFFFFF"/>
                </a:solidFill>
              </a:rPr>
              <a:t>: 15 min walking</a:t>
            </a:r>
            <a:br>
              <a:rPr lang="en-US" sz="2000" dirty="0">
                <a:solidFill>
                  <a:srgbClr val="FFFFFF"/>
                </a:solidFill>
              </a:rPr>
            </a:br>
            <a:r>
              <a:rPr lang="en-US" sz="2000" dirty="0">
                <a:solidFill>
                  <a:srgbClr val="FFFFFF"/>
                </a:solidFill>
              </a:rPr>
              <a:t>• €64</a:t>
            </a:r>
            <a:br>
              <a:rPr lang="en-US" dirty="0">
                <a:solidFill>
                  <a:srgbClr val="FFFFFF"/>
                </a:solidFill>
              </a:rPr>
            </a:br>
            <a:br>
              <a:rPr lang="en-US" dirty="0">
                <a:solidFill>
                  <a:srgbClr val="FFFFFF"/>
                </a:solidFill>
              </a:rPr>
            </a:b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4" name="Imagen 3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5744F08F-4DC7-8B65-D9AE-7B2B3C2499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097" y="6468813"/>
            <a:ext cx="905692" cy="20167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9606" y="198967"/>
            <a:ext cx="8594429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  <a:defRPr sz="2800" b="1">
                <a:solidFill>
                  <a:srgbClr val="2E7D50"/>
                </a:solidFill>
              </a:defRPr>
            </a:pPr>
            <a:r>
              <a:rPr lang="en-US" sz="36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More Accommodation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55831" y="1110700"/>
            <a:ext cx="8594429" cy="48871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 sz="1800">
                <a:solidFill>
                  <a:srgbClr val="1E3250"/>
                </a:solidFill>
              </a:defRPr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Sercotel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Gran Hotel Zurbarán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 Historic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centre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UEx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5 km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 €70–110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 sz="1800">
                <a:solidFill>
                  <a:srgbClr val="1E3250"/>
                </a:solidFill>
              </a:defRPr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Hotel Las Tres Campanas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 Plaza Soledad (city center)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UEx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5 km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 €70–100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 sz="1800">
                <a:solidFill>
                  <a:srgbClr val="1E3250"/>
                </a:solidFill>
              </a:defRPr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Hotel Las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Bóvedas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 Near motorway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UEx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3 km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 €60–90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 sz="1800">
                <a:solidFill>
                  <a:srgbClr val="1E3250"/>
                </a:solidFill>
              </a:defRPr>
            </a:pPr>
            <a:r>
              <a:rPr lang="en-US" dirty="0">
                <a:solidFill>
                  <a:srgbClr val="FFFFFF"/>
                </a:solidFill>
              </a:rPr>
              <a:t>Aparthotel MM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• Apartments with kitchenette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• </a:t>
            </a:r>
            <a:r>
              <a:rPr lang="en-US" dirty="0" err="1">
                <a:solidFill>
                  <a:srgbClr val="FFFFFF"/>
                </a:solidFill>
              </a:rPr>
              <a:t>UEx</a:t>
            </a:r>
            <a:r>
              <a:rPr lang="en-US" dirty="0">
                <a:solidFill>
                  <a:srgbClr val="FFFFFF"/>
                </a:solidFill>
              </a:rPr>
              <a:t>: 1.6 km (4 min / 22 min walking)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• City </a:t>
            </a:r>
            <a:r>
              <a:rPr lang="en-US" dirty="0" err="1">
                <a:solidFill>
                  <a:srgbClr val="FFFFFF"/>
                </a:solidFill>
              </a:rPr>
              <a:t>centre</a:t>
            </a:r>
            <a:r>
              <a:rPr lang="en-US" dirty="0">
                <a:solidFill>
                  <a:srgbClr val="FFFFFF"/>
                </a:solidFill>
              </a:rPr>
              <a:t>: 2 km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• €70–110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defRPr sz="1800">
                <a:solidFill>
                  <a:srgbClr val="1E3250"/>
                </a:solidFill>
              </a:defRPr>
            </a:pP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4" name="Imagen 3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5F713F9C-6654-BEDB-9CDB-ECAC6EB266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097" y="6468813"/>
            <a:ext cx="905692" cy="20167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10BE40E3-5550-4CDD-B4FD-387C33EBF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88828" cy="6866467"/>
            <a:chOff x="0" y="-8467"/>
            <a:chExt cx="12192000" cy="6866467"/>
          </a:xfrm>
        </p:grpSpPr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71A6B738-E50C-4653-B343-B9D6A5EA2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498768D6-B28C-40A3-B381-39306F581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 23">
              <a:extLst>
                <a:ext uri="{FF2B5EF4-FFF2-40B4-BE49-F238E27FC236}">
                  <a16:creationId xmlns:a16="http://schemas.microsoft.com/office/drawing/2014/main" id="{B27C15B9-7795-4321-AB30-DF1DEF65C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42" name="Rectangle 25">
              <a:extLst>
                <a:ext uri="{FF2B5EF4-FFF2-40B4-BE49-F238E27FC236}">
                  <a16:creationId xmlns:a16="http://schemas.microsoft.com/office/drawing/2014/main" id="{578EC957-1F3F-4C00-B023-C8725C217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43" name="Isosceles Triangle 42">
              <a:extLst>
                <a:ext uri="{FF2B5EF4-FFF2-40B4-BE49-F238E27FC236}">
                  <a16:creationId xmlns:a16="http://schemas.microsoft.com/office/drawing/2014/main" id="{3D642632-BBD5-46D6-A91D-9B2BF6821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44" name="Rectangle 27">
              <a:extLst>
                <a:ext uri="{FF2B5EF4-FFF2-40B4-BE49-F238E27FC236}">
                  <a16:creationId xmlns:a16="http://schemas.microsoft.com/office/drawing/2014/main" id="{BF9D518D-AFF5-4DE2-AEE2-0EC15479A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45" name="Rectangle 28">
              <a:extLst>
                <a:ext uri="{FF2B5EF4-FFF2-40B4-BE49-F238E27FC236}">
                  <a16:creationId xmlns:a16="http://schemas.microsoft.com/office/drawing/2014/main" id="{14EF979B-B00D-460C-BD56-7EEAFB7E0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46" name="Rectangle 29">
              <a:extLst>
                <a:ext uri="{FF2B5EF4-FFF2-40B4-BE49-F238E27FC236}">
                  <a16:creationId xmlns:a16="http://schemas.microsoft.com/office/drawing/2014/main" id="{3E40F9A1-6B82-400F-9397-26D1D36F1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47" name="Isosceles Triangle 46">
              <a:extLst>
                <a:ext uri="{FF2B5EF4-FFF2-40B4-BE49-F238E27FC236}">
                  <a16:creationId xmlns:a16="http://schemas.microsoft.com/office/drawing/2014/main" id="{2EF7DDF1-FF86-4CA4-B08B-8939557EBD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48" name="Isosceles Triangle 47">
              <a:extLst>
                <a:ext uri="{FF2B5EF4-FFF2-40B4-BE49-F238E27FC236}">
                  <a16:creationId xmlns:a16="http://schemas.microsoft.com/office/drawing/2014/main" id="{6D7C1F89-72B2-4FDC-B9E2-04F52D5C5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</p:grpSp>
      <p:pic>
        <p:nvPicPr>
          <p:cNvPr id="34" name="Picture 33" descr="Asientos vacíos de avión">
            <a:extLst>
              <a:ext uri="{FF2B5EF4-FFF2-40B4-BE49-F238E27FC236}">
                <a16:creationId xmlns:a16="http://schemas.microsoft.com/office/drawing/2014/main" id="{A2ACF704-EDF1-6E63-2EA3-2282EBEB7FA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527" r="6384" b="-2"/>
          <a:stretch>
            <a:fillRect/>
          </a:stretch>
        </p:blipFill>
        <p:spPr>
          <a:xfrm>
            <a:off x="4268742" y="-1"/>
            <a:ext cx="7920083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extBox 1"/>
          <p:cNvSpPr txBox="1"/>
          <p:nvPr/>
        </p:nvSpPr>
        <p:spPr>
          <a:xfrm>
            <a:off x="677156" y="609600"/>
            <a:ext cx="3850120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  <a:defRPr sz="2800" b="1">
                <a:solidFill>
                  <a:srgbClr val="2E7D50"/>
                </a:solidFill>
              </a:defRPr>
            </a:pPr>
            <a:r>
              <a:rPr lang="en-US" sz="360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Travel from Madrid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7157" y="2160589"/>
            <a:ext cx="3850119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 sz="1800">
                <a:solidFill>
                  <a:srgbClr val="1E3250"/>
                </a:solidFill>
              </a:defRPr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By Plane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defRPr sz="1800">
                <a:solidFill>
                  <a:srgbClr val="1E3250"/>
                </a:solidFill>
              </a:defRPr>
            </a:pP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 Direct flights Madrid–Badajoz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 Flight time: approx. 1 h 20 min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 Afternoon arrival on 14 October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 Return: Saturday 17 October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 sz="1800">
                <a:solidFill>
                  <a:srgbClr val="1E3250"/>
                </a:solidFill>
              </a:defRPr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By Train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defRPr sz="1800">
                <a:solidFill>
                  <a:srgbClr val="1E3250"/>
                </a:solidFill>
              </a:defRPr>
            </a:pP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 Madrid Atocha – Badajoz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 4–6 hours depending on service</a:t>
            </a:r>
            <a:b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68571" y="0"/>
            <a:ext cx="1218883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3333" y="3681413"/>
            <a:ext cx="4762317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79084" y="-8467"/>
            <a:ext cx="3006566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56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0941" y="-8467"/>
            <a:ext cx="2587884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58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0006" y="3048000"/>
            <a:ext cx="3258819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60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2069" y="-8467"/>
            <a:ext cx="2853582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62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5891" y="-8467"/>
            <a:ext cx="1289758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64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6150" y="-8467"/>
            <a:ext cx="1249499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66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68965" y="3589867"/>
            <a:ext cx="1816685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4" name="Imagen 3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EAB9543D-CF53-67D5-2A6B-6D736BDDEC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097" y="6468813"/>
            <a:ext cx="905692" cy="20167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0BE40E3-5550-4CDD-B4FD-387C33EBF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88828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1A6B738-E50C-4653-B343-B9D6A5EA2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98768D6-B28C-40A3-B381-39306F581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23">
              <a:extLst>
                <a:ext uri="{FF2B5EF4-FFF2-40B4-BE49-F238E27FC236}">
                  <a16:creationId xmlns:a16="http://schemas.microsoft.com/office/drawing/2014/main" id="{B27C15B9-7795-4321-AB30-DF1DEF65C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3" name="Rectangle 25">
              <a:extLst>
                <a:ext uri="{FF2B5EF4-FFF2-40B4-BE49-F238E27FC236}">
                  <a16:creationId xmlns:a16="http://schemas.microsoft.com/office/drawing/2014/main" id="{578EC957-1F3F-4C00-B023-C8725C217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3D642632-BBD5-46D6-A91D-9B2BF6821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5" name="Rectangle 27">
              <a:extLst>
                <a:ext uri="{FF2B5EF4-FFF2-40B4-BE49-F238E27FC236}">
                  <a16:creationId xmlns:a16="http://schemas.microsoft.com/office/drawing/2014/main" id="{BF9D518D-AFF5-4DE2-AEE2-0EC15479A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6" name="Rectangle 28">
              <a:extLst>
                <a:ext uri="{FF2B5EF4-FFF2-40B4-BE49-F238E27FC236}">
                  <a16:creationId xmlns:a16="http://schemas.microsoft.com/office/drawing/2014/main" id="{14EF979B-B00D-460C-BD56-7EEAFB7E0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7" name="Rectangle 29">
              <a:extLst>
                <a:ext uri="{FF2B5EF4-FFF2-40B4-BE49-F238E27FC236}">
                  <a16:creationId xmlns:a16="http://schemas.microsoft.com/office/drawing/2014/main" id="{3E40F9A1-6B82-400F-9397-26D1D36F1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2EF7DDF1-FF86-4CA4-B08B-8939557EBD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9" name="Isosceles Triangle 18">
              <a:extLst>
                <a:ext uri="{FF2B5EF4-FFF2-40B4-BE49-F238E27FC236}">
                  <a16:creationId xmlns:a16="http://schemas.microsoft.com/office/drawing/2014/main" id="{6D7C1F89-72B2-4FDC-B9E2-04F52D5C5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535292" y="609600"/>
            <a:ext cx="3736294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  <a:defRPr sz="2800" b="1">
                <a:solidFill>
                  <a:srgbClr val="2E7D50"/>
                </a:solidFill>
              </a:defRPr>
            </a:pPr>
            <a:r>
              <a:rPr lang="en-US" sz="360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Travel from Lisbon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61071" y="2072813"/>
            <a:ext cx="4063380" cy="46676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 sz="1800">
                <a:solidFill>
                  <a:srgbClr val="1E3250"/>
                </a:solidFill>
              </a:defRPr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By Car</a:t>
            </a:r>
            <a:b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 225 km</a:t>
            </a:r>
            <a:b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Aprox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2 h 15</a:t>
            </a:r>
          </a:p>
          <a:p>
            <a:pPr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 sz="1800">
                <a:solidFill>
                  <a:srgbClr val="1E3250"/>
                </a:solidFill>
              </a:defRPr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By Bus</a:t>
            </a:r>
            <a:b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Operators:</a:t>
            </a:r>
            <a:b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 FlixBus</a:t>
            </a:r>
            <a:b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 Rede Expressos</a:t>
            </a:r>
            <a:b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•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BlaBlaCar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Bus</a:t>
            </a:r>
            <a:b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b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Journey:</a:t>
            </a:r>
            <a:b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sz="2400" dirty="0"/>
              <a:t>  </a:t>
            </a:r>
            <a:r>
              <a:rPr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Aprox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3 h</a:t>
            </a:r>
          </a:p>
        </p:txBody>
      </p:sp>
      <p:pic>
        <p:nvPicPr>
          <p:cNvPr id="5" name="Picture 4" descr="Interior de autobús vacío">
            <a:extLst>
              <a:ext uri="{FF2B5EF4-FFF2-40B4-BE49-F238E27FC236}">
                <a16:creationId xmlns:a16="http://schemas.microsoft.com/office/drawing/2014/main" id="{5B499CE5-843F-06CB-CEDB-ABD5C35B5D6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442" r="23061" b="-2"/>
          <a:stretch>
            <a:fillRect/>
          </a:stretch>
        </p:blipFill>
        <p:spPr>
          <a:xfrm>
            <a:off x="20" y="-1"/>
            <a:ext cx="5393535" cy="6858001"/>
          </a:xfrm>
          <a:custGeom>
            <a:avLst/>
            <a:gdLst/>
            <a:ahLst/>
            <a:cxnLst/>
            <a:rect l="l" t="t" r="r" b="b"/>
            <a:pathLst>
              <a:path w="5394960" h="6858000">
                <a:moveTo>
                  <a:pt x="842596" y="0"/>
                </a:moveTo>
                <a:lnTo>
                  <a:pt x="5394960" y="0"/>
                </a:lnTo>
                <a:lnTo>
                  <a:pt x="5394960" y="21851"/>
                </a:lnTo>
                <a:lnTo>
                  <a:pt x="4365943" y="6858000"/>
                </a:lnTo>
                <a:lnTo>
                  <a:pt x="0" y="6858000"/>
                </a:lnTo>
                <a:lnTo>
                  <a:pt x="0" y="5666154"/>
                </a:lnTo>
                <a:close/>
              </a:path>
            </a:pathLst>
          </a:custGeom>
        </p:spPr>
      </p:pic>
      <p:sp>
        <p:nvSpPr>
          <p:cNvPr id="21" name="Isosceles Triangle 20">
            <a:extLst>
              <a:ext uri="{FF2B5EF4-FFF2-40B4-BE49-F238E27FC236}">
                <a16:creationId xmlns:a16="http://schemas.microsoft.com/office/drawing/2014/main" id="{3BCB5F6A-9EB0-40B0-9D13-3023E9A205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376" cy="5666154"/>
          </a:xfrm>
          <a:prstGeom prst="triangle">
            <a:avLst>
              <a:gd name="adj" fmla="val 10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4" name="Imagen 3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E282A3FE-48F6-7C31-A999-A58D7840DE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097" y="6468813"/>
            <a:ext cx="905692" cy="20167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09EA7EA7-74F5-4EE2-8E3D-1A10308259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88828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5CE79B5-7EE4-424D-AD14-5DEFB61B85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696C926F-F999-44BA-8D86-9EAB51D650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248745E7-0AF0-48F9-8E58-2673FC5F4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9715E81A-D2E0-4431-9370-4E4A9ECA7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CEDB37A9-282D-4DDB-85AD-B2090A825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533D5933-7F91-4F5E-BC31-42FD0E2D8D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37ADDF68-C9BE-46EA-83DE-2C07DD839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10D67396-BABD-48A8-A892-CCB5095FA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626DA82A-72C2-4DF6-9CF0-0D1F6B96B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8EE6DC63-4380-4BE0-A68A-8F01162BD1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A65AC7D1-EAA9-48F5-B509-60A7F50BF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D6320AF9-619A-4175-865B-5663E1AEF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63B6EC6-D752-4EE7-908B-F8F19E8C7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952346" y="0"/>
            <a:ext cx="1218882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EFECD4E8-AD3E-4228-82A2-9461958EA9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132486" y="3681413"/>
            <a:ext cx="476231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3">
            <a:extLst>
              <a:ext uri="{FF2B5EF4-FFF2-40B4-BE49-F238E27FC236}">
                <a16:creationId xmlns:a16="http://schemas.microsoft.com/office/drawing/2014/main" id="{7E018740-5C2B-4A41-AC1A-7E68D1EC1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23765" y="-8467"/>
            <a:ext cx="3006566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30" name="Rectangle 25">
            <a:extLst>
              <a:ext uri="{FF2B5EF4-FFF2-40B4-BE49-F238E27FC236}">
                <a16:creationId xmlns:a16="http://schemas.microsoft.com/office/drawing/2014/main" id="{166F75A4-C475-4941-8EE2-B80A06A2C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5621" y="-8467"/>
            <a:ext cx="2587884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A032553A-72E8-4B0D-8405-FF9771C9A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4687" y="3048000"/>
            <a:ext cx="3258818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34" name="Rectangle 27">
            <a:extLst>
              <a:ext uri="{FF2B5EF4-FFF2-40B4-BE49-F238E27FC236}">
                <a16:creationId xmlns:a16="http://schemas.microsoft.com/office/drawing/2014/main" id="{765800AC-C3B9-498E-87BC-29FAE4C76B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6749" y="-8467"/>
            <a:ext cx="2853583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1F9D6ACB-2FF4-49F9-978A-E0D5327FC6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13645" y="3589867"/>
            <a:ext cx="1816686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extBox 1"/>
          <p:cNvSpPr txBox="1"/>
          <p:nvPr/>
        </p:nvSpPr>
        <p:spPr>
          <a:xfrm>
            <a:off x="677157" y="609600"/>
            <a:ext cx="3842374" cy="5175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  <a:defRPr sz="2800" b="1">
                <a:solidFill>
                  <a:srgbClr val="2E7D50"/>
                </a:solidFill>
              </a:defRPr>
            </a:pPr>
            <a:r>
              <a:rPr lang="en-US" sz="36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Travel from Seville</a:t>
            </a: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142BFA2A-77A0-4F60-A32A-685681C848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0830" y="-8467"/>
            <a:ext cx="7107995" cy="6866467"/>
          </a:xfrm>
          <a:custGeom>
            <a:avLst/>
            <a:gdLst>
              <a:gd name="connsiteX0" fmla="*/ 0 w 7109846"/>
              <a:gd name="connsiteY0" fmla="*/ 0 h 6866467"/>
              <a:gd name="connsiteX1" fmla="*/ 1249825 w 7109846"/>
              <a:gd name="connsiteY1" fmla="*/ 0 h 6866467"/>
              <a:gd name="connsiteX2" fmla="*/ 1249825 w 7109846"/>
              <a:gd name="connsiteY2" fmla="*/ 8467 h 6866467"/>
              <a:gd name="connsiteX3" fmla="*/ 7109846 w 7109846"/>
              <a:gd name="connsiteY3" fmla="*/ 8467 h 6866467"/>
              <a:gd name="connsiteX4" fmla="*/ 7109846 w 7109846"/>
              <a:gd name="connsiteY4" fmla="*/ 6866467 h 6866467"/>
              <a:gd name="connsiteX5" fmla="*/ 1249825 w 7109846"/>
              <a:gd name="connsiteY5" fmla="*/ 6866467 h 6866467"/>
              <a:gd name="connsiteX6" fmla="*/ 1109382 w 7109846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09846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7109846" y="8467"/>
                </a:lnTo>
                <a:lnTo>
                  <a:pt x="7109846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114491" y="609601"/>
            <a:ext cx="5509861" cy="51756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Bef>
                <a:spcPts val="1000"/>
              </a:spcBef>
              <a:buClr>
                <a:schemeClr val="accent1"/>
              </a:buClr>
              <a:buSzPct val="80000"/>
              <a:defRPr sz="1800">
                <a:solidFill>
                  <a:srgbClr val="1E3250"/>
                </a:solidFill>
              </a:defRPr>
            </a:pPr>
            <a:r>
              <a:rPr lang="en-US" sz="2000" dirty="0">
                <a:solidFill>
                  <a:srgbClr val="FFFFFF"/>
                </a:solidFill>
              </a:rPr>
              <a:t>By Car</a:t>
            </a:r>
            <a:br>
              <a:rPr lang="en-US" sz="2000" dirty="0">
                <a:solidFill>
                  <a:srgbClr val="FFFFFF"/>
                </a:solidFill>
              </a:rPr>
            </a:br>
            <a:r>
              <a:rPr lang="en-US" sz="2000" dirty="0">
                <a:solidFill>
                  <a:srgbClr val="FFFFFF"/>
                </a:solidFill>
              </a:rPr>
              <a:t>• 190 km</a:t>
            </a:r>
            <a:br>
              <a:rPr lang="en-US" sz="2000" dirty="0">
                <a:solidFill>
                  <a:srgbClr val="FFFFFF"/>
                </a:solidFill>
              </a:rPr>
            </a:br>
            <a:r>
              <a:rPr lang="en-US" sz="2000" dirty="0">
                <a:solidFill>
                  <a:srgbClr val="FFFFFF"/>
                </a:solidFill>
              </a:rPr>
              <a:t>• 2 h 15</a:t>
            </a:r>
            <a:br>
              <a:rPr lang="en-US" sz="2000" dirty="0">
                <a:solidFill>
                  <a:srgbClr val="FFFFFF"/>
                </a:solidFill>
              </a:rPr>
            </a:br>
            <a:br>
              <a:rPr lang="en-US" sz="2000" dirty="0">
                <a:solidFill>
                  <a:srgbClr val="FFFFFF"/>
                </a:solidFill>
              </a:rPr>
            </a:br>
            <a:r>
              <a:rPr lang="en-US" sz="2000" dirty="0">
                <a:solidFill>
                  <a:srgbClr val="FFFFFF"/>
                </a:solidFill>
              </a:rPr>
              <a:t>By Bus</a:t>
            </a:r>
            <a:br>
              <a:rPr lang="en-US" sz="2000" dirty="0">
                <a:solidFill>
                  <a:srgbClr val="FFFFFF"/>
                </a:solidFill>
              </a:rPr>
            </a:br>
            <a:r>
              <a:rPr lang="en-US" sz="2000" dirty="0">
                <a:solidFill>
                  <a:srgbClr val="FFFFFF"/>
                </a:solidFill>
              </a:rPr>
              <a:t>Operators:</a:t>
            </a:r>
            <a:br>
              <a:rPr lang="en-US" sz="2000" dirty="0">
                <a:solidFill>
                  <a:srgbClr val="FFFFFF"/>
                </a:solidFill>
              </a:rPr>
            </a:br>
            <a:r>
              <a:rPr lang="en-US" sz="2000" dirty="0">
                <a:solidFill>
                  <a:srgbClr val="FFFFFF"/>
                </a:solidFill>
              </a:rPr>
              <a:t>• </a:t>
            </a:r>
            <a:r>
              <a:rPr lang="en-US" sz="2000" dirty="0" err="1">
                <a:solidFill>
                  <a:srgbClr val="FFFFFF"/>
                </a:solidFill>
              </a:rPr>
              <a:t>BaseBus</a:t>
            </a:r>
            <a:br>
              <a:rPr lang="en-US" sz="2000" dirty="0">
                <a:solidFill>
                  <a:srgbClr val="FFFFFF"/>
                </a:solidFill>
              </a:rPr>
            </a:br>
            <a:r>
              <a:rPr lang="en-US" sz="2000" dirty="0">
                <a:solidFill>
                  <a:srgbClr val="FFFFFF"/>
                </a:solidFill>
              </a:rPr>
              <a:t>• ALSA</a:t>
            </a:r>
            <a:br>
              <a:rPr lang="en-US" sz="2000" dirty="0">
                <a:solidFill>
                  <a:srgbClr val="FFFFFF"/>
                </a:solidFill>
              </a:rPr>
            </a:br>
            <a:r>
              <a:rPr lang="en-US" sz="2000" dirty="0">
                <a:solidFill>
                  <a:srgbClr val="FFFFFF"/>
                </a:solidFill>
              </a:rPr>
              <a:t>• Regional operators</a:t>
            </a:r>
            <a:br>
              <a:rPr lang="en-US" sz="2000" dirty="0">
                <a:solidFill>
                  <a:srgbClr val="FFFFFF"/>
                </a:solidFill>
              </a:rPr>
            </a:br>
            <a:br>
              <a:rPr lang="en-US" sz="2000" dirty="0">
                <a:solidFill>
                  <a:srgbClr val="FFFFFF"/>
                </a:solidFill>
              </a:rPr>
            </a:br>
            <a:r>
              <a:rPr lang="en-US" sz="2000" dirty="0">
                <a:solidFill>
                  <a:srgbClr val="FFFFFF"/>
                </a:solidFill>
              </a:rPr>
              <a:t>Journey:</a:t>
            </a:r>
            <a:br>
              <a:rPr lang="en-US" sz="2000" dirty="0">
                <a:solidFill>
                  <a:srgbClr val="FFFFFF"/>
                </a:solidFill>
              </a:rPr>
            </a:br>
            <a:r>
              <a:rPr lang="en-US" sz="2000" dirty="0" err="1">
                <a:solidFill>
                  <a:srgbClr val="FFFFFF"/>
                </a:solidFill>
              </a:rPr>
              <a:t>Aprox</a:t>
            </a:r>
            <a:r>
              <a:rPr lang="en-US" sz="2000" dirty="0">
                <a:solidFill>
                  <a:srgbClr val="FFFFFF"/>
                </a:solidFill>
              </a:rPr>
              <a:t> 3 h 15</a:t>
            </a:r>
            <a:br>
              <a:rPr lang="en-US" sz="2000" dirty="0">
                <a:solidFill>
                  <a:srgbClr val="FFFFFF"/>
                </a:solidFill>
              </a:rPr>
            </a:br>
            <a:r>
              <a:rPr lang="en-US" sz="2000" dirty="0">
                <a:solidFill>
                  <a:srgbClr val="FFFFFF"/>
                </a:solidFill>
              </a:rPr>
              <a:t>Around five daily connections</a:t>
            </a:r>
            <a:r>
              <a:rPr lang="en-US" dirty="0">
                <a:solidFill>
                  <a:srgbClr val="FFFFFF"/>
                </a:solidFill>
              </a:rPr>
              <a:t>.</a:t>
            </a:r>
          </a:p>
        </p:txBody>
      </p:sp>
      <p:pic>
        <p:nvPicPr>
          <p:cNvPr id="4" name="Imagen 3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2583D59A-EB2D-BF4B-4C48-4C7C4C54F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097" y="6468813"/>
            <a:ext cx="905692" cy="201672"/>
          </a:xfrm>
          <a:prstGeom prst="rect">
            <a:avLst/>
          </a:prstGeom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8">
            <a:extLst>
              <a:ext uri="{FF2B5EF4-FFF2-40B4-BE49-F238E27FC236}">
                <a16:creationId xmlns:a16="http://schemas.microsoft.com/office/drawing/2014/main" id="{10BE40E3-5550-4CDD-B4FD-387C33EBF1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88828" cy="6866467"/>
            <a:chOff x="0" y="-8467"/>
            <a:chExt cx="12192000" cy="68664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71A6B738-E50C-4653-B343-B9D6A5EA27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498768D6-B28C-40A3-B381-39306F5816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3">
              <a:extLst>
                <a:ext uri="{FF2B5EF4-FFF2-40B4-BE49-F238E27FC236}">
                  <a16:creationId xmlns:a16="http://schemas.microsoft.com/office/drawing/2014/main" id="{B27C15B9-7795-4321-AB30-DF1DEF65C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28" name="Rectangle 25">
              <a:extLst>
                <a:ext uri="{FF2B5EF4-FFF2-40B4-BE49-F238E27FC236}">
                  <a16:creationId xmlns:a16="http://schemas.microsoft.com/office/drawing/2014/main" id="{578EC957-1F3F-4C00-B023-C8725C217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30" name="Isosceles Triangle 13">
              <a:extLst>
                <a:ext uri="{FF2B5EF4-FFF2-40B4-BE49-F238E27FC236}">
                  <a16:creationId xmlns:a16="http://schemas.microsoft.com/office/drawing/2014/main" id="{3D642632-BBD5-46D6-A91D-9B2BF6821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32" name="Rectangle 27">
              <a:extLst>
                <a:ext uri="{FF2B5EF4-FFF2-40B4-BE49-F238E27FC236}">
                  <a16:creationId xmlns:a16="http://schemas.microsoft.com/office/drawing/2014/main" id="{BF9D518D-AFF5-4DE2-AEE2-0EC15479A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34" name="Rectangle 28">
              <a:extLst>
                <a:ext uri="{FF2B5EF4-FFF2-40B4-BE49-F238E27FC236}">
                  <a16:creationId xmlns:a16="http://schemas.microsoft.com/office/drawing/2014/main" id="{14EF979B-B00D-460C-BD56-7EEAFB7E0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36" name="Rectangle 29">
              <a:extLst>
                <a:ext uri="{FF2B5EF4-FFF2-40B4-BE49-F238E27FC236}">
                  <a16:creationId xmlns:a16="http://schemas.microsoft.com/office/drawing/2014/main" id="{3E40F9A1-6B82-400F-9397-26D1D36F1F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38" name="Isosceles Triangle 17">
              <a:extLst>
                <a:ext uri="{FF2B5EF4-FFF2-40B4-BE49-F238E27FC236}">
                  <a16:creationId xmlns:a16="http://schemas.microsoft.com/office/drawing/2014/main" id="{2EF7DDF1-FF86-4CA4-B08B-8939557EBD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39" name="Isosceles Triangle 18">
              <a:extLst>
                <a:ext uri="{FF2B5EF4-FFF2-40B4-BE49-F238E27FC236}">
                  <a16:creationId xmlns:a16="http://schemas.microsoft.com/office/drawing/2014/main" id="{6D7C1F89-72B2-4FDC-B9E2-04F52D5C50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</p:grpSp>
      <p:pic>
        <p:nvPicPr>
          <p:cNvPr id="40" name="Picture 4" descr="Un signo de taxi">
            <a:extLst>
              <a:ext uri="{FF2B5EF4-FFF2-40B4-BE49-F238E27FC236}">
                <a16:creationId xmlns:a16="http://schemas.microsoft.com/office/drawing/2014/main" id="{F3EBDF7E-7E1C-3B0C-66BF-0EFFA69884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22911" b="-2"/>
          <a:stretch>
            <a:fillRect/>
          </a:stretch>
        </p:blipFill>
        <p:spPr>
          <a:xfrm>
            <a:off x="4268742" y="-1"/>
            <a:ext cx="7920083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extBox 1"/>
          <p:cNvSpPr txBox="1"/>
          <p:nvPr/>
        </p:nvSpPr>
        <p:spPr>
          <a:xfrm>
            <a:off x="677156" y="609600"/>
            <a:ext cx="3850120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  <a:defRPr sz="2800" b="1">
                <a:solidFill>
                  <a:srgbClr val="2E7D50"/>
                </a:solidFill>
              </a:defRPr>
            </a:pPr>
            <a:r>
              <a:rPr lang="en-US" sz="360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Additional Notes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3985" y="1741026"/>
            <a:ext cx="3850119" cy="388077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 sz="1800">
                <a:solidFill>
                  <a:srgbClr val="1E3250"/>
                </a:solidFill>
              </a:defRPr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Participants are advised to arrive on the afternoon of 14 October.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 sz="1800">
                <a:solidFill>
                  <a:srgbClr val="1E3250"/>
                </a:solidFill>
              </a:defRPr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Taxis and local buses are available from both the airport and train station.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 sz="1800">
                <a:solidFill>
                  <a:srgbClr val="1E3250"/>
                </a:solidFill>
              </a:defRPr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Hotel prices may vary depending on availability and booking dates.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 3" charset="2"/>
              <a:buChar char=""/>
              <a:defRPr sz="1800">
                <a:solidFill>
                  <a:srgbClr val="1E3250"/>
                </a:solidFill>
              </a:defRPr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We wish you a pleasant stay in Badajoz and look forward to welcoming you to the University of Extremadura.</a:t>
            </a:r>
          </a:p>
        </p:txBody>
      </p:sp>
      <p:cxnSp>
        <p:nvCxnSpPr>
          <p:cNvPr id="41" name="Straight Connector 20">
            <a:extLst>
              <a:ext uri="{FF2B5EF4-FFF2-40B4-BE49-F238E27FC236}">
                <a16:creationId xmlns:a16="http://schemas.microsoft.com/office/drawing/2014/main" id="{64FA5DFF-7FE6-4855-84E6-DFA78EE97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68571" y="0"/>
            <a:ext cx="1218883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AFD8CBA-54A3-4363-991B-B9C631BBF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3333" y="3681413"/>
            <a:ext cx="4762317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3">
            <a:extLst>
              <a:ext uri="{FF2B5EF4-FFF2-40B4-BE49-F238E27FC236}">
                <a16:creationId xmlns:a16="http://schemas.microsoft.com/office/drawing/2014/main" id="{3F088236-D655-4F88-B238-E167623580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79084" y="-8467"/>
            <a:ext cx="3006566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7" name="Rectangle 25">
            <a:extLst>
              <a:ext uri="{FF2B5EF4-FFF2-40B4-BE49-F238E27FC236}">
                <a16:creationId xmlns:a16="http://schemas.microsoft.com/office/drawing/2014/main" id="{3DAC0C92-199E-475C-9390-119A9B02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0941" y="-8467"/>
            <a:ext cx="2587884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9" name="Isosceles Triangle 24">
            <a:extLst>
              <a:ext uri="{FF2B5EF4-FFF2-40B4-BE49-F238E27FC236}">
                <a16:creationId xmlns:a16="http://schemas.microsoft.com/office/drawing/2014/main" id="{C4CFB339-0ED8-4FE2-9EF1-6D1375B849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0006" y="3048000"/>
            <a:ext cx="3258819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31" name="Rectangle 27">
            <a:extLst>
              <a:ext uri="{FF2B5EF4-FFF2-40B4-BE49-F238E27FC236}">
                <a16:creationId xmlns:a16="http://schemas.microsoft.com/office/drawing/2014/main" id="{31896C80-2069-4431-9C19-83B9137344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2069" y="-8467"/>
            <a:ext cx="2853582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33" name="Rectangle 28">
            <a:extLst>
              <a:ext uri="{FF2B5EF4-FFF2-40B4-BE49-F238E27FC236}">
                <a16:creationId xmlns:a16="http://schemas.microsoft.com/office/drawing/2014/main" id="{BF120A21-0841-4823-B0C4-28AEBCEF9B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5891" y="-8467"/>
            <a:ext cx="1289758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35" name="Rectangle 29">
            <a:extLst>
              <a:ext uri="{FF2B5EF4-FFF2-40B4-BE49-F238E27FC236}">
                <a16:creationId xmlns:a16="http://schemas.microsoft.com/office/drawing/2014/main" id="{DBB05BAE-BBD3-4289-899F-A6851503C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6150" y="-8467"/>
            <a:ext cx="1249499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37" name="Isosceles Triangle 29">
            <a:extLst>
              <a:ext uri="{FF2B5EF4-FFF2-40B4-BE49-F238E27FC236}">
                <a16:creationId xmlns:a16="http://schemas.microsoft.com/office/drawing/2014/main" id="{9874D11C-36F5-4BBE-A490-019A54E953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68965" y="3589867"/>
            <a:ext cx="1816685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4" name="Imagen 3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AC8100B5-1200-5683-5281-F738C1A782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73097" y="6468813"/>
            <a:ext cx="905692" cy="20167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5E3971-F083-D5D6-7C7E-8919D9991E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B99DFC59-221D-B111-E52F-9D58E24A72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88828" cy="6866467"/>
            <a:chOff x="0" y="-8467"/>
            <a:chExt cx="12192000" cy="6866467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2C77797-9262-BAFA-2629-6980C32DED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279F7E30-444B-AAB4-DC0A-E86DB7FC54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23">
              <a:extLst>
                <a:ext uri="{FF2B5EF4-FFF2-40B4-BE49-F238E27FC236}">
                  <a16:creationId xmlns:a16="http://schemas.microsoft.com/office/drawing/2014/main" id="{EDFC1669-63DC-ED29-EC3C-CA58B8825A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2" name="Rectangle 25">
              <a:extLst>
                <a:ext uri="{FF2B5EF4-FFF2-40B4-BE49-F238E27FC236}">
                  <a16:creationId xmlns:a16="http://schemas.microsoft.com/office/drawing/2014/main" id="{BABAB2C7-49FE-72D4-F536-B5AAF6C00E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D7EFD9EF-149F-3BD1-5366-4C860A4B3B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4" name="Rectangle 27">
              <a:extLst>
                <a:ext uri="{FF2B5EF4-FFF2-40B4-BE49-F238E27FC236}">
                  <a16:creationId xmlns:a16="http://schemas.microsoft.com/office/drawing/2014/main" id="{78E834E1-CC4C-738A-5508-5FF3120300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5" name="Rectangle 28">
              <a:extLst>
                <a:ext uri="{FF2B5EF4-FFF2-40B4-BE49-F238E27FC236}">
                  <a16:creationId xmlns:a16="http://schemas.microsoft.com/office/drawing/2014/main" id="{4489277F-D334-9D56-9715-87FA922093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6" name="Rectangle 29">
              <a:extLst>
                <a:ext uri="{FF2B5EF4-FFF2-40B4-BE49-F238E27FC236}">
                  <a16:creationId xmlns:a16="http://schemas.microsoft.com/office/drawing/2014/main" id="{F079FFB7-9F82-FF51-0C03-D88DF01F84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F3E8BBA9-24EF-A22C-5BBE-429786DF7A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9A61311C-AB25-0510-7BEC-3087A832AD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s-ES"/>
            </a:p>
          </p:txBody>
        </p:sp>
      </p:grpSp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2204C65-605B-1488-08AB-A956E38CA0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47AE1D5E-387C-948F-7234-B400EB86A8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E01B24B-1D2F-0E63-510F-C96B8935F7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952346" y="0"/>
            <a:ext cx="1218882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DA23A028-78F5-2B66-BFB9-79AB44E468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2132486" y="3681413"/>
            <a:ext cx="476231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3">
            <a:extLst>
              <a:ext uri="{FF2B5EF4-FFF2-40B4-BE49-F238E27FC236}">
                <a16:creationId xmlns:a16="http://schemas.microsoft.com/office/drawing/2014/main" id="{617968D5-803D-BCFA-75D0-876B536319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23765" y="-8467"/>
            <a:ext cx="3006566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30" name="Rectangle 25">
            <a:extLst>
              <a:ext uri="{FF2B5EF4-FFF2-40B4-BE49-F238E27FC236}">
                <a16:creationId xmlns:a16="http://schemas.microsoft.com/office/drawing/2014/main" id="{CB5A473F-1A1B-1BB0-0C74-15E32176DD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45621" y="-8467"/>
            <a:ext cx="2587884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40455A8A-02D7-F3FD-E398-DBD2BB928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4687" y="3048000"/>
            <a:ext cx="3258818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34" name="Rectangle 27">
            <a:extLst>
              <a:ext uri="{FF2B5EF4-FFF2-40B4-BE49-F238E27FC236}">
                <a16:creationId xmlns:a16="http://schemas.microsoft.com/office/drawing/2014/main" id="{98A67DA0-5516-DA55-E81D-8C62241C8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6749" y="-8467"/>
            <a:ext cx="2853583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36" name="Isosceles Triangle 35">
            <a:extLst>
              <a:ext uri="{FF2B5EF4-FFF2-40B4-BE49-F238E27FC236}">
                <a16:creationId xmlns:a16="http://schemas.microsoft.com/office/drawing/2014/main" id="{CC61505F-3586-BD15-4659-F3F23163EE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13645" y="3589867"/>
            <a:ext cx="1816686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58047F6D-E14A-C3FB-C75C-93E2B02430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80830" y="-8467"/>
            <a:ext cx="7107995" cy="6866467"/>
          </a:xfrm>
          <a:custGeom>
            <a:avLst/>
            <a:gdLst>
              <a:gd name="connsiteX0" fmla="*/ 0 w 7109846"/>
              <a:gd name="connsiteY0" fmla="*/ 0 h 6866467"/>
              <a:gd name="connsiteX1" fmla="*/ 1249825 w 7109846"/>
              <a:gd name="connsiteY1" fmla="*/ 0 h 6866467"/>
              <a:gd name="connsiteX2" fmla="*/ 1249825 w 7109846"/>
              <a:gd name="connsiteY2" fmla="*/ 8467 h 6866467"/>
              <a:gd name="connsiteX3" fmla="*/ 7109846 w 7109846"/>
              <a:gd name="connsiteY3" fmla="*/ 8467 h 6866467"/>
              <a:gd name="connsiteX4" fmla="*/ 7109846 w 7109846"/>
              <a:gd name="connsiteY4" fmla="*/ 6866467 h 6866467"/>
              <a:gd name="connsiteX5" fmla="*/ 1249825 w 7109846"/>
              <a:gd name="connsiteY5" fmla="*/ 6866467 h 6866467"/>
              <a:gd name="connsiteX6" fmla="*/ 1109382 w 7109846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09846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7109846" y="8467"/>
                </a:lnTo>
                <a:lnTo>
                  <a:pt x="7109846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Imagen 3" descr="Dibujo con letras blancas&#10;&#10;El contenido generado por IA puede ser incorrecto.">
            <a:extLst>
              <a:ext uri="{FF2B5EF4-FFF2-40B4-BE49-F238E27FC236}">
                <a16:creationId xmlns:a16="http://schemas.microsoft.com/office/drawing/2014/main" id="{D36A3BD3-9823-65FB-FE2C-C1872ABE23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5626" y="-57654"/>
            <a:ext cx="5882418" cy="1833481"/>
          </a:xfrm>
          <a:prstGeom prst="rect">
            <a:avLst/>
          </a:prstGeom>
        </p:spPr>
      </p:pic>
      <p:pic>
        <p:nvPicPr>
          <p:cNvPr id="5" name="Imagen 4" descr="Interfaz de usuario gráfica, Texto&#10;&#10;El contenido generado por IA puede ser incorrecto.">
            <a:extLst>
              <a:ext uri="{FF2B5EF4-FFF2-40B4-BE49-F238E27FC236}">
                <a16:creationId xmlns:a16="http://schemas.microsoft.com/office/drawing/2014/main" id="{72A836B3-00D6-8F15-248B-24311BB05E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249" y="6251456"/>
            <a:ext cx="1593669" cy="354865"/>
          </a:xfrm>
          <a:prstGeom prst="rect">
            <a:avLst/>
          </a:prstGeom>
        </p:spPr>
      </p:pic>
      <p:pic>
        <p:nvPicPr>
          <p:cNvPr id="7" name="Gráfico 6">
            <a:extLst>
              <a:ext uri="{FF2B5EF4-FFF2-40B4-BE49-F238E27FC236}">
                <a16:creationId xmlns:a16="http://schemas.microsoft.com/office/drawing/2014/main" id="{2FD49C51-5C56-97B9-6A6F-7CA32729EB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022937" y="1728682"/>
            <a:ext cx="1910509" cy="1936327"/>
          </a:xfrm>
          <a:prstGeom prst="rect">
            <a:avLst/>
          </a:prstGeom>
        </p:spPr>
      </p:pic>
      <p:pic>
        <p:nvPicPr>
          <p:cNvPr id="21" name="Imagen 20" descr="Imagen que contiene Forma&#10;&#10;El contenido generado por IA puede ser incorrecto.">
            <a:extLst>
              <a:ext uri="{FF2B5EF4-FFF2-40B4-BE49-F238E27FC236}">
                <a16:creationId xmlns:a16="http://schemas.microsoft.com/office/drawing/2014/main" id="{452D4439-24DC-19A6-AF2F-27DD6489F3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7515" y="4698815"/>
            <a:ext cx="1166586" cy="625973"/>
          </a:xfrm>
          <a:prstGeom prst="rect">
            <a:avLst/>
          </a:prstGeom>
        </p:spPr>
      </p:pic>
      <p:pic>
        <p:nvPicPr>
          <p:cNvPr id="25" name="Imagen 24" descr="Logotipo, nombre de la empresa&#10;&#10;El contenido generado por IA puede ser incorrecto.">
            <a:extLst>
              <a:ext uri="{FF2B5EF4-FFF2-40B4-BE49-F238E27FC236}">
                <a16:creationId xmlns:a16="http://schemas.microsoft.com/office/drawing/2014/main" id="{D648E0A3-9F7A-7D47-75F8-D380ED6EE7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4189" y="3753726"/>
            <a:ext cx="774897" cy="683374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9451BBFC-4E96-4AA4-1E68-63D94EF428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96534" y="3372090"/>
            <a:ext cx="1427155" cy="1427155"/>
          </a:xfrm>
          <a:prstGeom prst="rect">
            <a:avLst/>
          </a:prstGeom>
        </p:spPr>
      </p:pic>
      <p:pic>
        <p:nvPicPr>
          <p:cNvPr id="31" name="Imagen 30" descr="Texto&#10;&#10;El contenido generado por IA puede ser incorrecto.">
            <a:extLst>
              <a:ext uri="{FF2B5EF4-FFF2-40B4-BE49-F238E27FC236}">
                <a16:creationId xmlns:a16="http://schemas.microsoft.com/office/drawing/2014/main" id="{936299E4-E1D9-8CB5-A3D0-0F6B9E726A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69795" y="4765093"/>
            <a:ext cx="1656472" cy="493417"/>
          </a:xfrm>
          <a:prstGeom prst="rect">
            <a:avLst/>
          </a:prstGeom>
        </p:spPr>
      </p:pic>
      <p:pic>
        <p:nvPicPr>
          <p:cNvPr id="35" name="Imagen 34" descr="Texto&#10;&#10;El contenido generado por IA puede ser incorrecto.">
            <a:extLst>
              <a:ext uri="{FF2B5EF4-FFF2-40B4-BE49-F238E27FC236}">
                <a16:creationId xmlns:a16="http://schemas.microsoft.com/office/drawing/2014/main" id="{DF50787C-2322-DFF8-C15F-5E065535E54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14465" y="3848555"/>
            <a:ext cx="1367675" cy="429709"/>
          </a:xfrm>
          <a:prstGeom prst="rect">
            <a:avLst/>
          </a:prstGeom>
        </p:spPr>
      </p:pic>
      <p:pic>
        <p:nvPicPr>
          <p:cNvPr id="41" name="Imagen 40" descr="Logotipo&#10;&#10;El contenido generado por IA puede ser incorrecto.">
            <a:extLst>
              <a:ext uri="{FF2B5EF4-FFF2-40B4-BE49-F238E27FC236}">
                <a16:creationId xmlns:a16="http://schemas.microsoft.com/office/drawing/2014/main" id="{A564A091-9814-B8E1-91F1-C70DE33783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112485" y="3624040"/>
            <a:ext cx="899263" cy="899263"/>
          </a:xfrm>
          <a:prstGeom prst="rect">
            <a:avLst/>
          </a:prstGeom>
        </p:spPr>
      </p:pic>
      <p:pic>
        <p:nvPicPr>
          <p:cNvPr id="43" name="Imagen 42" descr="Logotipo&#10;&#10;El contenido generado por IA puede ser incorrecto.">
            <a:extLst>
              <a:ext uri="{FF2B5EF4-FFF2-40B4-BE49-F238E27FC236}">
                <a16:creationId xmlns:a16="http://schemas.microsoft.com/office/drawing/2014/main" id="{BCBAA5F9-3CE9-8976-2FEE-79C07D6B4F5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50461" y="4611116"/>
            <a:ext cx="884935" cy="801370"/>
          </a:xfrm>
          <a:prstGeom prst="rect">
            <a:avLst/>
          </a:prstGeom>
        </p:spPr>
      </p:pic>
      <p:pic>
        <p:nvPicPr>
          <p:cNvPr id="45" name="Imagen 44" descr="Texto&#10;&#10;El contenido generado por IA puede ser incorrecto.">
            <a:extLst>
              <a:ext uri="{FF2B5EF4-FFF2-40B4-BE49-F238E27FC236}">
                <a16:creationId xmlns:a16="http://schemas.microsoft.com/office/drawing/2014/main" id="{0DB44FCF-3883-DE36-5A46-D725BAF7FEC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97466" y="4818336"/>
            <a:ext cx="1775324" cy="386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3217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Faceta">
  <a:themeElements>
    <a:clrScheme name="Fac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68</TotalTime>
  <Words>429</Words>
  <Application>Microsoft Office PowerPoint</Application>
  <PresentationFormat>Personalizado</PresentationFormat>
  <Paragraphs>33</Paragraphs>
  <Slides>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Aptos</vt:lpstr>
      <vt:lpstr>Arial</vt:lpstr>
      <vt:lpstr>Trebuchet MS</vt:lpstr>
      <vt:lpstr>Wingdings 3</vt:lpstr>
      <vt:lpstr>Faceta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Elena Cortés Gañán</dc:creator>
  <cp:keywords/>
  <dc:description>generated using python-pptx</dc:description>
  <cp:lastModifiedBy>Elena Cortés Gañán</cp:lastModifiedBy>
  <cp:revision>9</cp:revision>
  <dcterms:created xsi:type="dcterms:W3CDTF">2013-01-27T09:14:16Z</dcterms:created>
  <dcterms:modified xsi:type="dcterms:W3CDTF">2026-09-18T08:19:03Z</dcterms:modified>
  <cp:category/>
</cp:coreProperties>
</file>